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E0825"/>
    <a:srgbClr val="00808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3446F8-3CA8-4861-AC5E-ECA44E00BEC6}" v="58" dt="2024-02-26T12:17:13.4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05" autoAdjust="0"/>
    <p:restoredTop sz="94627" autoAdjust="0"/>
  </p:normalViewPr>
  <p:slideViewPr>
    <p:cSldViewPr>
      <p:cViewPr varScale="1">
        <p:scale>
          <a:sx n="76" d="100"/>
          <a:sy n="76" d="100"/>
        </p:scale>
        <p:origin x="-181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Μyrto Papageorgiou" userId="5c6792074168c043" providerId="LiveId" clId="{263446F8-3CA8-4861-AC5E-ECA44E00BEC6}"/>
    <pc:docChg chg="undo redo custSel modSld">
      <pc:chgData name="Μyrto Papageorgiou" userId="5c6792074168c043" providerId="LiveId" clId="{263446F8-3CA8-4861-AC5E-ECA44E00BEC6}" dt="2024-02-26T12:17:13.465" v="171" actId="113"/>
      <pc:docMkLst>
        <pc:docMk/>
      </pc:docMkLst>
      <pc:sldChg chg="modSp mod">
        <pc:chgData name="Μyrto Papageorgiou" userId="5c6792074168c043" providerId="LiveId" clId="{263446F8-3CA8-4861-AC5E-ECA44E00BEC6}" dt="2024-02-26T12:08:00.900" v="115"/>
        <pc:sldMkLst>
          <pc:docMk/>
          <pc:sldMk cId="0" sldId="256"/>
        </pc:sldMkLst>
        <pc:spChg chg="mod">
          <ac:chgData name="Μyrto Papageorgiou" userId="5c6792074168c043" providerId="LiveId" clId="{263446F8-3CA8-4861-AC5E-ECA44E00BEC6}" dt="2024-02-26T12:07:47.133" v="114" actId="114"/>
          <ac:spMkLst>
            <pc:docMk/>
            <pc:sldMk cId="0" sldId="256"/>
            <ac:spMk id="2" creationId="{00000000-0000-0000-0000-000000000000}"/>
          </ac:spMkLst>
        </pc:spChg>
        <pc:spChg chg="mod">
          <ac:chgData name="Μyrto Papageorgiou" userId="5c6792074168c043" providerId="LiveId" clId="{263446F8-3CA8-4861-AC5E-ECA44E00BEC6}" dt="2024-02-26T12:08:00.900" v="115"/>
          <ac:spMkLst>
            <pc:docMk/>
            <pc:sldMk cId="0" sldId="256"/>
            <ac:spMk id="3" creationId="{00000000-0000-0000-0000-000000000000}"/>
          </ac:spMkLst>
        </pc:spChg>
      </pc:sldChg>
      <pc:sldChg chg="modSp mod modAnim">
        <pc:chgData name="Μyrto Papageorgiou" userId="5c6792074168c043" providerId="LiveId" clId="{263446F8-3CA8-4861-AC5E-ECA44E00BEC6}" dt="2024-02-26T12:17:13.465" v="171" actId="113"/>
        <pc:sldMkLst>
          <pc:docMk/>
          <pc:sldMk cId="0" sldId="257"/>
        </pc:sldMkLst>
        <pc:spChg chg="mod">
          <ac:chgData name="Μyrto Papageorgiou" userId="5c6792074168c043" providerId="LiveId" clId="{263446F8-3CA8-4861-AC5E-ECA44E00BEC6}" dt="2024-02-26T12:17:13.465" v="171" actId="113"/>
          <ac:spMkLst>
            <pc:docMk/>
            <pc:sldMk cId="0" sldId="257"/>
            <ac:spMk id="2" creationId="{00000000-0000-0000-0000-000000000000}"/>
          </ac:spMkLst>
        </pc:spChg>
      </pc:sldChg>
      <pc:sldChg chg="modSp mod modAnim">
        <pc:chgData name="Μyrto Papageorgiou" userId="5c6792074168c043" providerId="LiveId" clId="{263446F8-3CA8-4861-AC5E-ECA44E00BEC6}" dt="2024-02-26T12:11:22.260" v="129"/>
        <pc:sldMkLst>
          <pc:docMk/>
          <pc:sldMk cId="0" sldId="258"/>
        </pc:sldMkLst>
        <pc:spChg chg="mod">
          <ac:chgData name="Μyrto Papageorgiou" userId="5c6792074168c043" providerId="LiveId" clId="{263446F8-3CA8-4861-AC5E-ECA44E00BEC6}" dt="2024-02-26T11:57:28.759" v="6" actId="123"/>
          <ac:spMkLst>
            <pc:docMk/>
            <pc:sldMk cId="0" sldId="258"/>
            <ac:spMk id="5" creationId="{00000000-0000-0000-0000-000000000000}"/>
          </ac:spMkLst>
        </pc:spChg>
      </pc:sldChg>
      <pc:sldChg chg="modSp mod modAnim">
        <pc:chgData name="Μyrto Papageorgiou" userId="5c6792074168c043" providerId="LiveId" clId="{263446F8-3CA8-4861-AC5E-ECA44E00BEC6}" dt="2024-02-26T12:11:54.860" v="133"/>
        <pc:sldMkLst>
          <pc:docMk/>
          <pc:sldMk cId="0" sldId="259"/>
        </pc:sldMkLst>
        <pc:spChg chg="mod">
          <ac:chgData name="Μyrto Papageorgiou" userId="5c6792074168c043" providerId="LiveId" clId="{263446F8-3CA8-4861-AC5E-ECA44E00BEC6}" dt="2024-02-26T11:58:54.086" v="25" actId="20577"/>
          <ac:spMkLst>
            <pc:docMk/>
            <pc:sldMk cId="0" sldId="259"/>
            <ac:spMk id="3" creationId="{00000000-0000-0000-0000-000000000000}"/>
          </ac:spMkLst>
        </pc:spChg>
      </pc:sldChg>
      <pc:sldChg chg="modSp mod modAnim">
        <pc:chgData name="Μyrto Papageorgiou" userId="5c6792074168c043" providerId="LiveId" clId="{263446F8-3CA8-4861-AC5E-ECA44E00BEC6}" dt="2024-02-26T12:12:22.172" v="136"/>
        <pc:sldMkLst>
          <pc:docMk/>
          <pc:sldMk cId="0" sldId="260"/>
        </pc:sldMkLst>
        <pc:spChg chg="mod">
          <ac:chgData name="Μyrto Papageorgiou" userId="5c6792074168c043" providerId="LiveId" clId="{263446F8-3CA8-4861-AC5E-ECA44E00BEC6}" dt="2024-02-26T12:02:05.530" v="61" actId="255"/>
          <ac:spMkLst>
            <pc:docMk/>
            <pc:sldMk cId="0" sldId="260"/>
            <ac:spMk id="3" creationId="{00000000-0000-0000-0000-000000000000}"/>
          </ac:spMkLst>
        </pc:spChg>
      </pc:sldChg>
      <pc:sldChg chg="modSp mod modAnim">
        <pc:chgData name="Μyrto Papageorgiou" userId="5c6792074168c043" providerId="LiveId" clId="{263446F8-3CA8-4861-AC5E-ECA44E00BEC6}" dt="2024-02-26T12:12:37.908" v="138"/>
        <pc:sldMkLst>
          <pc:docMk/>
          <pc:sldMk cId="0" sldId="261"/>
        </pc:sldMkLst>
        <pc:spChg chg="mod">
          <ac:chgData name="Μyrto Papageorgiou" userId="5c6792074168c043" providerId="LiveId" clId="{263446F8-3CA8-4861-AC5E-ECA44E00BEC6}" dt="2024-02-26T12:00:35.640" v="45" actId="123"/>
          <ac:spMkLst>
            <pc:docMk/>
            <pc:sldMk cId="0" sldId="261"/>
            <ac:spMk id="3" creationId="{00000000-0000-0000-0000-000000000000}"/>
          </ac:spMkLst>
        </pc:spChg>
      </pc:sldChg>
      <pc:sldChg chg="modSp mod modAnim">
        <pc:chgData name="Μyrto Papageorgiou" userId="5c6792074168c043" providerId="LiveId" clId="{263446F8-3CA8-4861-AC5E-ECA44E00BEC6}" dt="2024-02-26T12:13:09.652" v="143"/>
        <pc:sldMkLst>
          <pc:docMk/>
          <pc:sldMk cId="0" sldId="262"/>
        </pc:sldMkLst>
        <pc:spChg chg="mod">
          <ac:chgData name="Μyrto Papageorgiou" userId="5c6792074168c043" providerId="LiveId" clId="{263446F8-3CA8-4861-AC5E-ECA44E00BEC6}" dt="2024-02-26T12:02:40.673" v="64" actId="255"/>
          <ac:spMkLst>
            <pc:docMk/>
            <pc:sldMk cId="0" sldId="262"/>
            <ac:spMk id="3" creationId="{00000000-0000-0000-0000-000000000000}"/>
          </ac:spMkLst>
        </pc:spChg>
      </pc:sldChg>
      <pc:sldChg chg="modSp mod modAnim">
        <pc:chgData name="Μyrto Papageorgiou" userId="5c6792074168c043" providerId="LiveId" clId="{263446F8-3CA8-4861-AC5E-ECA44E00BEC6}" dt="2024-02-26T12:13:44.308" v="145"/>
        <pc:sldMkLst>
          <pc:docMk/>
          <pc:sldMk cId="0" sldId="263"/>
        </pc:sldMkLst>
        <pc:spChg chg="mod">
          <ac:chgData name="Μyrto Papageorgiou" userId="5c6792074168c043" providerId="LiveId" clId="{263446F8-3CA8-4861-AC5E-ECA44E00BEC6}" dt="2024-02-26T12:04:32.565" v="85" actId="5793"/>
          <ac:spMkLst>
            <pc:docMk/>
            <pc:sldMk cId="0" sldId="263"/>
            <ac:spMk id="3" creationId="{00000000-0000-0000-0000-000000000000}"/>
          </ac:spMkLst>
        </pc:spChg>
      </pc:sldChg>
      <pc:sldChg chg="modSp mod modAnim">
        <pc:chgData name="Μyrto Papageorgiou" userId="5c6792074168c043" providerId="LiveId" clId="{263446F8-3CA8-4861-AC5E-ECA44E00BEC6}" dt="2024-02-26T12:16:52.125" v="168" actId="20577"/>
        <pc:sldMkLst>
          <pc:docMk/>
          <pc:sldMk cId="0" sldId="264"/>
        </pc:sldMkLst>
        <pc:spChg chg="mod">
          <ac:chgData name="Μyrto Papageorgiou" userId="5c6792074168c043" providerId="LiveId" clId="{263446F8-3CA8-4861-AC5E-ECA44E00BEC6}" dt="2024-02-26T12:16:52.125" v="168" actId="20577"/>
          <ac:spMkLst>
            <pc:docMk/>
            <pc:sldMk cId="0" sldId="264"/>
            <ac:spMk id="2" creationId="{00000000-0000-0000-0000-000000000000}"/>
          </ac:spMkLst>
        </pc:spChg>
        <pc:spChg chg="mod">
          <ac:chgData name="Μyrto Papageorgiou" userId="5c6792074168c043" providerId="LiveId" clId="{263446F8-3CA8-4861-AC5E-ECA44E00BEC6}" dt="2024-02-26T12:05:32.076" v="94" actId="123"/>
          <ac:spMkLst>
            <pc:docMk/>
            <pc:sldMk cId="0" sldId="264"/>
            <ac:spMk id="3" creationId="{00000000-0000-0000-0000-000000000000}"/>
          </ac:spMkLst>
        </pc:spChg>
      </pc:sldChg>
      <pc:sldChg chg="modSp mod modAnim">
        <pc:chgData name="Μyrto Papageorgiou" userId="5c6792074168c043" providerId="LiveId" clId="{263446F8-3CA8-4861-AC5E-ECA44E00BEC6}" dt="2024-02-26T12:16:43.919" v="164" actId="20577"/>
        <pc:sldMkLst>
          <pc:docMk/>
          <pc:sldMk cId="0" sldId="265"/>
        </pc:sldMkLst>
        <pc:spChg chg="mod">
          <ac:chgData name="Μyrto Papageorgiou" userId="5c6792074168c043" providerId="LiveId" clId="{263446F8-3CA8-4861-AC5E-ECA44E00BEC6}" dt="2024-02-26T12:16:43.919" v="164" actId="20577"/>
          <ac:spMkLst>
            <pc:docMk/>
            <pc:sldMk cId="0" sldId="265"/>
            <ac:spMk id="2" creationId="{00000000-0000-0000-0000-000000000000}"/>
          </ac:spMkLst>
        </pc:spChg>
        <pc:spChg chg="mod">
          <ac:chgData name="Μyrto Papageorgiou" userId="5c6792074168c043" providerId="LiveId" clId="{263446F8-3CA8-4861-AC5E-ECA44E00BEC6}" dt="2024-02-26T12:06:46.655" v="106" actId="123"/>
          <ac:spMkLst>
            <pc:docMk/>
            <pc:sldMk cId="0" sldId="265"/>
            <ac:spMk id="3" creationId="{00000000-0000-0000-0000-000000000000}"/>
          </ac:spMkLst>
        </pc:spChg>
      </pc:sldChg>
      <pc:sldChg chg="modSp mod modAnim">
        <pc:chgData name="Μyrto Papageorgiou" userId="5c6792074168c043" providerId="LiveId" clId="{263446F8-3CA8-4861-AC5E-ECA44E00BEC6}" dt="2024-02-26T12:16:48.429" v="166" actId="20577"/>
        <pc:sldMkLst>
          <pc:docMk/>
          <pc:sldMk cId="0" sldId="266"/>
        </pc:sldMkLst>
        <pc:spChg chg="mod">
          <ac:chgData name="Μyrto Papageorgiou" userId="5c6792074168c043" providerId="LiveId" clId="{263446F8-3CA8-4861-AC5E-ECA44E00BEC6}" dt="2024-02-26T12:16:48.429" v="166" actId="20577"/>
          <ac:spMkLst>
            <pc:docMk/>
            <pc:sldMk cId="0" sldId="266"/>
            <ac:spMk id="2" creationId="{00000000-0000-0000-0000-000000000000}"/>
          </ac:spMkLst>
        </pc:spChg>
        <pc:spChg chg="mod">
          <ac:chgData name="Μyrto Papageorgiou" userId="5c6792074168c043" providerId="LiveId" clId="{263446F8-3CA8-4861-AC5E-ECA44E00BEC6}" dt="2024-02-26T12:06:21.860" v="104" actId="123"/>
          <ac:spMkLst>
            <pc:docMk/>
            <pc:sldMk cId="0" sldId="266"/>
            <ac:spMk id="3" creationId="{00000000-0000-0000-0000-000000000000}"/>
          </ac:spMkLst>
        </pc:spChg>
      </pc:sldChg>
      <pc:sldChg chg="modSp mod modAnim">
        <pc:chgData name="Μyrto Papageorgiou" userId="5c6792074168c043" providerId="LiveId" clId="{263446F8-3CA8-4861-AC5E-ECA44E00BEC6}" dt="2024-02-26T12:15:29.674" v="162"/>
        <pc:sldMkLst>
          <pc:docMk/>
          <pc:sldMk cId="0" sldId="267"/>
        </pc:sldMkLst>
        <pc:spChg chg="mod">
          <ac:chgData name="Μyrto Papageorgiou" userId="5c6792074168c043" providerId="LiveId" clId="{263446F8-3CA8-4861-AC5E-ECA44E00BEC6}" dt="2024-02-26T12:07:17.452" v="108" actId="20577"/>
          <ac:spMkLst>
            <pc:docMk/>
            <pc:sldMk cId="0" sldId="267"/>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E1DD9-4F08-41A4-9A81-77DBF13779BC}" type="datetimeFigureOut">
              <a:rPr lang="el-GR" smtClean="0"/>
              <a:pPr/>
              <a:t>26/2/2024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A08578-237D-4A74-A2CE-C4FB97F5D20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AA08578-237D-4A74-A2CE-C4FB97F5D20A}" type="slidenum">
              <a:rPr lang="el-GR" smtClean="0"/>
              <a:pPr/>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Κάντε κλικ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5C65637B-C63C-47AE-A4A0-142ABBF791FB}" type="datetime1">
              <a:rPr lang="el-GR" smtClean="0"/>
              <a:pPr/>
              <a:t>26/2/2024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450A8250-644F-4CD2-B965-C693634E2151}" type="datetime1">
              <a:rPr lang="el-GR" smtClean="0"/>
              <a:pPr/>
              <a:t>26/2/2024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01E55551-BCDA-46C4-B39E-D9E65D6CD2F8}" type="datetime1">
              <a:rPr lang="el-GR" smtClean="0"/>
              <a:pPr/>
              <a:t>26/2/2024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idx="1"/>
          </p:nvPr>
        </p:nvSpPr>
        <p:spPr/>
        <p:txBody>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9471B32-E94C-4A02-9818-4E901A766069}" type="datetime1">
              <a:rPr lang="el-GR" smtClean="0"/>
              <a:pPr/>
              <a:t>26/2/2024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Κάντε κλικ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C1CEF33D-7B8D-465D-AA95-56A24CF1CD70}" type="datetime1">
              <a:rPr lang="el-GR" smtClean="0"/>
              <a:pPr/>
              <a:t>26/2/2024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D1CA8C6C-9B02-489B-A754-3A1A757BC5E3}" type="datetime1">
              <a:rPr lang="el-GR" smtClean="0"/>
              <a:pPr/>
              <a:t>26/2/2024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530724AF-673E-4698-8CF6-6FCC802FB328}" type="datetime1">
              <a:rPr lang="el-GR" smtClean="0"/>
              <a:pPr/>
              <a:t>26/2/2024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ημερομηνίας"/>
          <p:cNvSpPr>
            <a:spLocks noGrp="1"/>
          </p:cNvSpPr>
          <p:nvPr>
            <p:ph type="dt" sz="half" idx="10"/>
          </p:nvPr>
        </p:nvSpPr>
        <p:spPr/>
        <p:txBody>
          <a:bodyPr/>
          <a:lstStyle/>
          <a:p>
            <a:fld id="{C1E8E177-C0C8-4651-A2C8-66323AEF47A3}" type="datetime1">
              <a:rPr lang="el-GR" smtClean="0"/>
              <a:pPr/>
              <a:t>26/2/2024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431C479-28DC-490A-989A-35283C2C9D51}" type="datetime1">
              <a:rPr lang="el-GR" smtClean="0"/>
              <a:pPr/>
              <a:t>26/2/2024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Κάντε κλικ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305BD5BD-D6D0-498E-918F-1E7FAC871F40}" type="datetime1">
              <a:rPr lang="el-GR" smtClean="0"/>
              <a:pPr/>
              <a:t>26/2/2024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Κάντε κλικ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09E5618F-CEB4-49BC-ACDA-40637242B772}" type="datetime1">
              <a:rPr lang="el-GR" smtClean="0"/>
              <a:pPr/>
              <a:t>26/2/2024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BC09B0-FAC4-4841-ABEE-48D88FB3C2A3}" type="datetime1">
              <a:rPr lang="el-GR" smtClean="0"/>
              <a:pPr/>
              <a:t>26/2/2024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armakis@math.auth.g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571481"/>
            <a:ext cx="7772400" cy="1785949"/>
          </a:xfrm>
        </p:spPr>
        <p:txBody>
          <a:bodyPr>
            <a:normAutofit/>
          </a:bodyPr>
          <a:lstStyle/>
          <a:p>
            <a:r>
              <a:rPr lang="el-GR" sz="2800" b="1" i="1" dirty="0">
                <a:solidFill>
                  <a:schemeClr val="tx1">
                    <a:lumMod val="85000"/>
                    <a:lumOff val="15000"/>
                  </a:schemeClr>
                </a:solidFill>
              </a:rPr>
              <a:t>ΣΠΟΥΔΑΖΟΝΤΑΣ στο Τμήμα ΜΑΘΗΜΑΤΙΚΩΝ Α.Π.Θ. </a:t>
            </a:r>
            <a:endParaRPr lang="el-GR" sz="2800" i="1" dirty="0">
              <a:solidFill>
                <a:schemeClr val="tx1">
                  <a:lumMod val="85000"/>
                  <a:lumOff val="15000"/>
                </a:schemeClr>
              </a:solidFill>
            </a:endParaRPr>
          </a:p>
        </p:txBody>
      </p:sp>
      <p:sp>
        <p:nvSpPr>
          <p:cNvPr id="3" name="2 - Υπότιτλος"/>
          <p:cNvSpPr>
            <a:spLocks noGrp="1"/>
          </p:cNvSpPr>
          <p:nvPr>
            <p:ph type="subTitle" idx="1"/>
          </p:nvPr>
        </p:nvSpPr>
        <p:spPr>
          <a:xfrm>
            <a:off x="1371600" y="2357430"/>
            <a:ext cx="6400800" cy="3429024"/>
          </a:xfrm>
        </p:spPr>
        <p:txBody>
          <a:bodyPr>
            <a:normAutofit fontScale="85000" lnSpcReduction="20000"/>
          </a:bodyPr>
          <a:lstStyle/>
          <a:p>
            <a:r>
              <a:rPr lang="el-GR" b="1" dirty="0">
                <a:solidFill>
                  <a:srgbClr val="0070C0"/>
                </a:solidFill>
              </a:rPr>
              <a:t>Σταθμοί στην Ιστορία του Τμήματος &amp; Αναφορά σε Γνωστικά Αντικείμενα του παρόντος</a:t>
            </a:r>
          </a:p>
          <a:p>
            <a:pPr>
              <a:spcBef>
                <a:spcPts val="400"/>
              </a:spcBef>
            </a:pPr>
            <a:endParaRPr lang="el-GR" b="1" dirty="0"/>
          </a:p>
          <a:p>
            <a:r>
              <a:rPr lang="el-GR" sz="2600" b="1" dirty="0">
                <a:solidFill>
                  <a:schemeClr val="accent2">
                    <a:lumMod val="75000"/>
                  </a:schemeClr>
                </a:solidFill>
              </a:rPr>
              <a:t>Δρ Νικόλαος ΦΑΡΜΑΚΗΣ</a:t>
            </a:r>
          </a:p>
          <a:p>
            <a:r>
              <a:rPr lang="el-GR" sz="2600" b="1" dirty="0">
                <a:solidFill>
                  <a:schemeClr val="accent2">
                    <a:lumMod val="75000"/>
                  </a:schemeClr>
                </a:solidFill>
              </a:rPr>
              <a:t>τ. Αν. Καθηγητής Α.Π.Θ.</a:t>
            </a:r>
          </a:p>
          <a:p>
            <a:r>
              <a:rPr lang="en-US" sz="2600" b="1" dirty="0">
                <a:solidFill>
                  <a:srgbClr val="00B050"/>
                </a:solidFill>
                <a:hlinkClick r:id="rId3"/>
              </a:rPr>
              <a:t>farmakis@math.auth.gr</a:t>
            </a:r>
            <a:r>
              <a:rPr lang="en-US" sz="2600" b="1" dirty="0">
                <a:solidFill>
                  <a:srgbClr val="00B050"/>
                </a:solidFill>
              </a:rPr>
              <a:t> </a:t>
            </a:r>
            <a:endParaRPr lang="el-GR" sz="2600" b="1" dirty="0">
              <a:solidFill>
                <a:srgbClr val="00B050"/>
              </a:solidFill>
            </a:endParaRPr>
          </a:p>
          <a:p>
            <a:endParaRPr lang="el-GR" sz="2400" b="1" dirty="0">
              <a:solidFill>
                <a:schemeClr val="tx1"/>
              </a:solidFill>
            </a:endParaRPr>
          </a:p>
          <a:p>
            <a:endParaRPr lang="el-GR" sz="2400" b="1" dirty="0">
              <a:solidFill>
                <a:schemeClr val="tx1"/>
              </a:solidFill>
            </a:endParaRPr>
          </a:p>
          <a:p>
            <a:pPr algn="r"/>
            <a:r>
              <a:rPr lang="el-GR" sz="2400" b="1" dirty="0">
                <a:solidFill>
                  <a:srgbClr val="002060"/>
                </a:solidFill>
              </a:rPr>
              <a:t>Ημερίδα ΕΜΕ ΚΟΖΑΝΗΣ 2024 </a:t>
            </a: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sz="2400" b="1" dirty="0">
              <a:solidFill>
                <a:schemeClr val="tx1"/>
              </a:solidFill>
            </a:endParaRPr>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25470"/>
          </a:xfrm>
        </p:spPr>
        <p:txBody>
          <a:bodyPr>
            <a:normAutofit/>
          </a:bodyPr>
          <a:lstStyle/>
          <a:p>
            <a:r>
              <a:rPr lang="el-GR" sz="3200" b="1" dirty="0">
                <a:latin typeface="Comic Sans MS" pitchFamily="66" charset="0"/>
              </a:rPr>
              <a:t>1982 και ΜΕΤΑ</a:t>
            </a:r>
            <a:endParaRPr lang="el-GR" sz="3200" b="1" dirty="0"/>
          </a:p>
        </p:txBody>
      </p:sp>
      <p:sp>
        <p:nvSpPr>
          <p:cNvPr id="3" name="2 - Θέση περιεχομένου"/>
          <p:cNvSpPr>
            <a:spLocks noGrp="1"/>
          </p:cNvSpPr>
          <p:nvPr>
            <p:ph idx="1"/>
          </p:nvPr>
        </p:nvSpPr>
        <p:spPr>
          <a:xfrm>
            <a:off x="457200" y="1214422"/>
            <a:ext cx="8229600" cy="4911741"/>
          </a:xfrm>
        </p:spPr>
        <p:txBody>
          <a:bodyPr>
            <a:normAutofit fontScale="92500" lnSpcReduction="10000"/>
          </a:bodyPr>
          <a:lstStyle/>
          <a:p>
            <a:pPr algn="just"/>
            <a:r>
              <a:rPr lang="el-GR" sz="2200" b="1" dirty="0">
                <a:solidFill>
                  <a:srgbClr val="008080"/>
                </a:solidFill>
              </a:rPr>
              <a:t>Οι φοιτητές συμμετέχουν με ψήφο στη διοίκηση του τμήματος και κάνουν εποικοδομητικές προτάσεις ειδικά για το Πρόγραμμα Σπουδών το οποίο φιλοξενεί πια πέρα από τα βασικά και υπάρχοντα ως τότε μαθήματα και μερικές δεκάδες νέων Μαθημάτων πρωτοποριακού χαρακτήρα. </a:t>
            </a:r>
          </a:p>
          <a:p>
            <a:pPr algn="just"/>
            <a:r>
              <a:rPr lang="el-GR" sz="2200" b="1" dirty="0"/>
              <a:t>Στη περίοδο 1982-1987 ανακηρύσσονται 13 νέοι Διδάκτορες. Ο ερευνητικός οργασμός σε πολλά πεδία που παρατηρείται στη 10-ετία του 1980 συνεχίζεται ως σήμερα με ασταμάτητο ρυθμό. </a:t>
            </a:r>
          </a:p>
          <a:p>
            <a:pPr algn="just"/>
            <a:r>
              <a:rPr lang="el-GR" sz="2200" b="1" dirty="0">
                <a:solidFill>
                  <a:srgbClr val="FF0000"/>
                </a:solidFill>
              </a:rPr>
              <a:t>Από το 2003-04 λειτουργεί στο τμήμα Πρόγραμμα Μεταπτυχιακών Σπουδών (ΠΜΣ)  με 3 κατευθύνσεις: </a:t>
            </a:r>
          </a:p>
          <a:p>
            <a:pPr marL="514350" lvl="0" indent="-514350">
              <a:buFont typeface="+mj-lt"/>
              <a:buAutoNum type="arabicPeriod"/>
            </a:pPr>
            <a:r>
              <a:rPr lang="el-GR" sz="2200" b="1" dirty="0">
                <a:solidFill>
                  <a:srgbClr val="8E0825"/>
                </a:solidFill>
              </a:rPr>
              <a:t>Θεωρητική </a:t>
            </a:r>
          </a:p>
          <a:p>
            <a:pPr marL="514350" lvl="0" indent="-514350">
              <a:buFont typeface="+mj-lt"/>
              <a:buAutoNum type="arabicPeriod"/>
            </a:pPr>
            <a:r>
              <a:rPr lang="el-GR" sz="2200" b="1" dirty="0">
                <a:solidFill>
                  <a:srgbClr val="8E0825"/>
                </a:solidFill>
              </a:rPr>
              <a:t>Υπολογιστών &amp; Πληροφορικής</a:t>
            </a:r>
          </a:p>
          <a:p>
            <a:pPr marL="514350" lvl="0" indent="-514350">
              <a:buFont typeface="+mj-lt"/>
              <a:buAutoNum type="arabicPeriod"/>
            </a:pPr>
            <a:r>
              <a:rPr lang="el-GR" sz="2200" b="1" dirty="0">
                <a:solidFill>
                  <a:srgbClr val="8E0825"/>
                </a:solidFill>
              </a:rPr>
              <a:t>Στατιστικής &amp; Επιχειρησιακής Έρευνας. </a:t>
            </a:r>
          </a:p>
          <a:p>
            <a:pPr lvl="0">
              <a:buNone/>
            </a:pPr>
            <a:endParaRPr lang="el-GR" sz="2200" b="1" dirty="0"/>
          </a:p>
          <a:p>
            <a:pPr lvl="0">
              <a:buNone/>
            </a:pPr>
            <a:r>
              <a:rPr lang="el-GR" sz="2200" b="1" dirty="0"/>
              <a:t>Επίσης: </a:t>
            </a:r>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1982 και ΜΕΤΑ</a:t>
            </a:r>
            <a:endParaRPr lang="el-GR" sz="3200" b="1" dirty="0"/>
          </a:p>
        </p:txBody>
      </p:sp>
      <p:sp>
        <p:nvSpPr>
          <p:cNvPr id="3" name="2 - Θέση περιεχομένου"/>
          <p:cNvSpPr>
            <a:spLocks noGrp="1"/>
          </p:cNvSpPr>
          <p:nvPr>
            <p:ph idx="1"/>
          </p:nvPr>
        </p:nvSpPr>
        <p:spPr/>
        <p:txBody>
          <a:bodyPr>
            <a:normAutofit/>
          </a:bodyPr>
          <a:lstStyle/>
          <a:p>
            <a:endParaRPr lang="el-GR" sz="2000" b="1" dirty="0">
              <a:solidFill>
                <a:srgbClr val="008080"/>
              </a:solidFill>
            </a:endParaRPr>
          </a:p>
          <a:p>
            <a:pPr algn="just"/>
            <a:r>
              <a:rPr lang="el-GR" sz="1900" b="1" dirty="0">
                <a:solidFill>
                  <a:srgbClr val="008080"/>
                </a:solidFill>
              </a:rPr>
              <a:t>Από το 2008 και με χρηματοδότηση (αρχικά) από την Τοπική Αυτοδιοίκηση λειτουργεί και άλλο ΠΜΣ με αντικείμενο την «Επιστήμη του Διαδικτύου» (</a:t>
            </a:r>
            <a:r>
              <a:rPr lang="el-GR" sz="1900" b="1" dirty="0" err="1">
                <a:solidFill>
                  <a:srgbClr val="008080"/>
                </a:solidFill>
              </a:rPr>
              <a:t>ΕτΔ</a:t>
            </a:r>
            <a:r>
              <a:rPr lang="el-GR" sz="1900" b="1" dirty="0">
                <a:solidFill>
                  <a:srgbClr val="008080"/>
                </a:solidFill>
              </a:rPr>
              <a:t>, </a:t>
            </a:r>
            <a:r>
              <a:rPr lang="en-US" sz="1900" b="1" dirty="0" err="1">
                <a:solidFill>
                  <a:srgbClr val="008080"/>
                </a:solidFill>
              </a:rPr>
              <a:t>WSc</a:t>
            </a:r>
            <a:r>
              <a:rPr lang="el-GR" sz="1900" b="1" dirty="0">
                <a:solidFill>
                  <a:srgbClr val="008080"/>
                </a:solidFill>
              </a:rPr>
              <a:t>) υπό την Διεύθυνση του Καθηγητή Ι. Αντωνίου. Τα μαθήματα γινόταν στη Βέροια για 4 χρόνια και μετά μεταφέρθηκε στο Α.Π.Θ. Αργότερα αυτό το ΠΜΣ πρόσθεσε και την Πολυπλοκότητα (πέραν του Διαδικτύου) στα αντικείμενα του και έγινε Διατμηματικό στο Α.Π.Θ.     </a:t>
            </a:r>
          </a:p>
          <a:p>
            <a:endParaRPr lang="el-GR" dirty="0"/>
          </a:p>
          <a:p>
            <a:endParaRPr lang="el-GR" dirty="0"/>
          </a:p>
          <a:p>
            <a:endParaRPr lang="el-GR" dirty="0"/>
          </a:p>
          <a:p>
            <a:endParaRPr lang="el-GR" dirty="0"/>
          </a:p>
          <a:p>
            <a:endParaRPr lang="el-GR" dirty="0"/>
          </a:p>
          <a:p>
            <a:endParaRPr lang="el-GR" dirty="0"/>
          </a:p>
          <a:p>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571612"/>
            <a:ext cx="8229600" cy="2857520"/>
          </a:xfrm>
        </p:spPr>
        <p:txBody>
          <a:bodyPr>
            <a:normAutofit/>
          </a:bodyPr>
          <a:lstStyle/>
          <a:p>
            <a:r>
              <a:rPr lang="el-GR" sz="3200" dirty="0">
                <a:solidFill>
                  <a:srgbClr val="002060"/>
                </a:solidFill>
                <a:latin typeface="Arial Black" pitchFamily="34" charset="0"/>
                <a:cs typeface="Aharoni" pitchFamily="2" charset="-79"/>
              </a:rPr>
              <a:t>Ε Υ Χ Α Ρ Ι Σ Τ Ω  </a:t>
            </a:r>
            <a:br>
              <a:rPr lang="el-GR" sz="3200" dirty="0">
                <a:solidFill>
                  <a:srgbClr val="002060"/>
                </a:solidFill>
                <a:latin typeface="Arial Black" pitchFamily="34" charset="0"/>
                <a:cs typeface="Aharoni" pitchFamily="2" charset="-79"/>
              </a:rPr>
            </a:br>
            <a:r>
              <a:rPr lang="el-GR" sz="3200" dirty="0">
                <a:solidFill>
                  <a:srgbClr val="002060"/>
                </a:solidFill>
                <a:latin typeface="Arial Black" pitchFamily="34" charset="0"/>
                <a:cs typeface="Aharoni" pitchFamily="2" charset="-79"/>
              </a:rPr>
              <a:t/>
            </a:r>
            <a:br>
              <a:rPr lang="el-GR" sz="3200" dirty="0">
                <a:solidFill>
                  <a:srgbClr val="002060"/>
                </a:solidFill>
                <a:latin typeface="Arial Black" pitchFamily="34" charset="0"/>
                <a:cs typeface="Aharoni" pitchFamily="2" charset="-79"/>
              </a:rPr>
            </a:br>
            <a:r>
              <a:rPr lang="el-GR" sz="3200" dirty="0">
                <a:solidFill>
                  <a:srgbClr val="002060"/>
                </a:solidFill>
                <a:latin typeface="Arial Black" pitchFamily="34" charset="0"/>
                <a:cs typeface="Aharoni" pitchFamily="2" charset="-79"/>
              </a:rPr>
              <a:t>πολύ για την προσοχή σας!!!!</a:t>
            </a:r>
          </a:p>
        </p:txBody>
      </p:sp>
      <p:sp>
        <p:nvSpPr>
          <p:cNvPr id="3" name="2 - Θέση αριθμού διαφάνειας"/>
          <p:cNvSpPr>
            <a:spLocks noGrp="1"/>
          </p:cNvSpPr>
          <p:nvPr>
            <p:ph type="sldNum" sz="quarter" idx="12"/>
          </p:nvPr>
        </p:nvSpPr>
        <p:spPr/>
        <p:txBody>
          <a:bodyPr/>
          <a:lstStyle/>
          <a:p>
            <a:fld id="{D3F1D1C4-C2D9-4231-9FB2-B2D9D97AA41D}" type="slidenum">
              <a:rPr lang="el-GR" smtClean="0"/>
              <a:pPr/>
              <a:t>12</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ΙΔΡΥΣΗ ΚΑΙ ΠΡΩΤΑ ΒΗΜΑΤΑ</a:t>
            </a:r>
          </a:p>
        </p:txBody>
      </p:sp>
      <p:sp>
        <p:nvSpPr>
          <p:cNvPr id="3" name="2 - Θέση περιεχομένου"/>
          <p:cNvSpPr>
            <a:spLocks noGrp="1"/>
          </p:cNvSpPr>
          <p:nvPr>
            <p:ph idx="1"/>
          </p:nvPr>
        </p:nvSpPr>
        <p:spPr/>
        <p:txBody>
          <a:bodyPr>
            <a:normAutofit fontScale="55000" lnSpcReduction="20000"/>
          </a:bodyPr>
          <a:lstStyle/>
          <a:p>
            <a:pPr marL="0">
              <a:buNone/>
            </a:pPr>
            <a:r>
              <a:rPr lang="el-GR" sz="3600" b="1" dirty="0"/>
              <a:t>Σε λίγα χρόνια (το 2028) το τμήμα ΜΑΘΗΜΑΤΙΚΩΝ του Α.Π.Θ. θα γιορτάσει τα</a:t>
            </a:r>
            <a:r>
              <a:rPr lang="en-US" sz="3600" b="1" dirty="0"/>
              <a:t> </a:t>
            </a:r>
            <a:r>
              <a:rPr lang="el-GR" sz="3600" b="1" dirty="0"/>
              <a:t>100 χρόνια από την ίδρυσή του. </a:t>
            </a:r>
          </a:p>
          <a:p>
            <a:pPr>
              <a:buNone/>
            </a:pPr>
            <a:r>
              <a:rPr lang="el-GR" dirty="0"/>
              <a:t>Μερικοί σταθμοί της πορείας του τμήματος ΜΑΘΗΜΑΤΙΚΩΝ Α.Π.Θ. είναι: </a:t>
            </a:r>
          </a:p>
          <a:p>
            <a:pPr lvl="0" algn="just"/>
            <a:r>
              <a:rPr lang="el-GR" sz="3500" b="1" dirty="0">
                <a:solidFill>
                  <a:srgbClr val="008080"/>
                </a:solidFill>
              </a:rPr>
              <a:t>07 Δεκ. 1927</a:t>
            </a:r>
            <a:r>
              <a:rPr lang="en-US" sz="3500" b="1" dirty="0">
                <a:solidFill>
                  <a:srgbClr val="008080"/>
                </a:solidFill>
              </a:rPr>
              <a:t>:</a:t>
            </a:r>
            <a:r>
              <a:rPr lang="el-GR" sz="3500" b="1" dirty="0">
                <a:solidFill>
                  <a:srgbClr val="008080"/>
                </a:solidFill>
              </a:rPr>
              <a:t> εκδίδεται Προεδρικό Διάταγμα Ίδρυσης του τμήματος Μαθηματικών στο Α.Π.Θ. που ορίζει την έναρξη λειτουργίας του από το Ακ. Έτος 1928-1929. </a:t>
            </a:r>
          </a:p>
          <a:p>
            <a:pPr lvl="0" algn="just"/>
            <a:r>
              <a:rPr lang="el-GR" sz="3500" b="1" dirty="0">
                <a:solidFill>
                  <a:srgbClr val="002060"/>
                </a:solidFill>
              </a:rPr>
              <a:t>14 Μάη 1928</a:t>
            </a:r>
            <a:r>
              <a:rPr lang="en-US" sz="3500" b="1" dirty="0">
                <a:solidFill>
                  <a:srgbClr val="002060"/>
                </a:solidFill>
              </a:rPr>
              <a:t>:</a:t>
            </a:r>
            <a:r>
              <a:rPr lang="el-GR" sz="3500" b="1" dirty="0">
                <a:solidFill>
                  <a:srgbClr val="002060"/>
                </a:solidFill>
              </a:rPr>
              <a:t> εκλογή του πρώτου Καθηγητή (Έδρα Μαθηματικών και Μηχανικής). Εκλέγεται ο Ν. Κρητικός (1894-1986). Αρχικά το τμήμα λειτουργεί με 1 Καθηγητή συνεπικουρούμενο από 1 επιμελητή κι έχει 5 μόνο φοιτητές. Αυτά στην αρχή. Μέχρι σήμερα έχουμε απονείμει τον τίτλο του πτυχιούχου σε περίπου 10</a:t>
            </a:r>
            <a:r>
              <a:rPr lang="en-US" sz="3500" b="1" dirty="0">
                <a:solidFill>
                  <a:srgbClr val="002060"/>
                </a:solidFill>
              </a:rPr>
              <a:t>.</a:t>
            </a:r>
            <a:r>
              <a:rPr lang="el-GR" sz="3500" b="1" dirty="0">
                <a:solidFill>
                  <a:srgbClr val="002060"/>
                </a:solidFill>
              </a:rPr>
              <a:t>000.   </a:t>
            </a:r>
            <a:endParaRPr lang="el-GR" sz="3500" dirty="0"/>
          </a:p>
          <a:p>
            <a:pPr lvl="0" algn="just"/>
            <a:r>
              <a:rPr lang="el-GR" sz="3500" b="1" dirty="0"/>
              <a:t>18 Δεκ. 1930</a:t>
            </a:r>
            <a:r>
              <a:rPr lang="en-US" sz="3500" b="1" dirty="0"/>
              <a:t>:</a:t>
            </a:r>
            <a:r>
              <a:rPr lang="el-GR" sz="3500" b="1" dirty="0"/>
              <a:t> εκλογή του δεύτερου Καθηγητή (Τακτική Έδρα Μαθηματικών) Εκλέγεται ο Θ. Βαρόπουλος (1894-1957). Ήδη οι φοιτητές κατά το 1930-31 είναι 22 και για τα 3 έτη που λειτουργούν.  Ο Ν. Κρητικός την 1</a:t>
            </a:r>
            <a:r>
              <a:rPr lang="el-GR" sz="3500" b="1" baseline="30000" dirty="0"/>
              <a:t>η</a:t>
            </a:r>
            <a:r>
              <a:rPr lang="el-GR" sz="3500" b="1" dirty="0"/>
              <a:t> Νοε 1930 δημιουργεί τον πρώτο πυρήνα της Βιβλιοθήκης του τμήματος παραγγέλλοντας βιβλία και περιοδικά σε σεβαστό αριθμό. Το επόμενο Ακ. Έτος (1931-32) υπάρχει πια και 4</a:t>
            </a:r>
            <a:r>
              <a:rPr lang="el-GR" sz="3500" b="1" baseline="30000" dirty="0"/>
              <a:t>ο</a:t>
            </a:r>
            <a:r>
              <a:rPr lang="el-GR" sz="3500" b="1" dirty="0"/>
              <a:t> έτος, οι δε φοιτητές είναι 44.   </a:t>
            </a:r>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3200" b="1" dirty="0">
                <a:latin typeface="Comic Sans MS" pitchFamily="66" charset="0"/>
              </a:rPr>
              <a:t>ΙΔΡΥΣΗ ΚΑΙ ΠΡΩΤΑ ΒΗΜΑΤΑ</a:t>
            </a:r>
            <a:endParaRPr lang="el-GR" sz="3200" b="1" dirty="0"/>
          </a:p>
        </p:txBody>
      </p:sp>
      <p:sp>
        <p:nvSpPr>
          <p:cNvPr id="5" name="4 - Θέση περιεχομένου"/>
          <p:cNvSpPr>
            <a:spLocks noGrp="1"/>
          </p:cNvSpPr>
          <p:nvPr>
            <p:ph idx="1"/>
          </p:nvPr>
        </p:nvSpPr>
        <p:spPr/>
        <p:txBody>
          <a:bodyPr>
            <a:normAutofit/>
          </a:bodyPr>
          <a:lstStyle/>
          <a:p>
            <a:pPr lvl="0" algn="just"/>
            <a:r>
              <a:rPr lang="el-GR" sz="1900" b="1" dirty="0">
                <a:solidFill>
                  <a:srgbClr val="C00000"/>
                </a:solidFill>
              </a:rPr>
              <a:t>13 Δεκ 1932</a:t>
            </a:r>
            <a:r>
              <a:rPr lang="en-US" sz="1900" b="1" dirty="0">
                <a:solidFill>
                  <a:srgbClr val="C00000"/>
                </a:solidFill>
              </a:rPr>
              <a:t>:</a:t>
            </a:r>
            <a:r>
              <a:rPr lang="el-GR" sz="1900" b="1" dirty="0">
                <a:solidFill>
                  <a:srgbClr val="C00000"/>
                </a:solidFill>
              </a:rPr>
              <a:t> εκλογή του Οθ. Πυλαρινού ως έκτακτου Καθηγητή στην έκτακτη επικουρική έδρα Μαθηματικών και Μηχανικής για μια 5-ετία. </a:t>
            </a:r>
            <a:r>
              <a:rPr lang="el-GR" sz="1900" b="1" dirty="0" smtClean="0">
                <a:solidFill>
                  <a:srgbClr val="C00000"/>
                </a:solidFill>
              </a:rPr>
              <a:t>Επίσης </a:t>
            </a:r>
            <a:r>
              <a:rPr lang="el-GR" sz="1900" b="1" dirty="0">
                <a:solidFill>
                  <a:srgbClr val="C00000"/>
                </a:solidFill>
              </a:rPr>
              <a:t>προσλαμβάνονται οι: Ι. Αναστασιάδης (βοηθός Σπουδαστηρίου) και ο Ι. Παπαδημητρίου </a:t>
            </a:r>
            <a:r>
              <a:rPr lang="el-GR" sz="1900" b="1" smtClean="0">
                <a:solidFill>
                  <a:srgbClr val="C00000"/>
                </a:solidFill>
              </a:rPr>
              <a:t>(ως δάσκαλος </a:t>
            </a:r>
            <a:r>
              <a:rPr lang="el-GR" sz="1900" b="1" dirty="0">
                <a:solidFill>
                  <a:srgbClr val="C00000"/>
                </a:solidFill>
              </a:rPr>
              <a:t>Μαθηματικών). Ένα μήνα αργότερα εκλέγεται ο Φίλων Βασιλείου ως υφηγητής.    </a:t>
            </a:r>
          </a:p>
          <a:p>
            <a:pPr lvl="0" algn="just"/>
            <a:r>
              <a:rPr lang="el-GR" sz="1900" b="1" dirty="0">
                <a:solidFill>
                  <a:srgbClr val="0070C0"/>
                </a:solidFill>
              </a:rPr>
              <a:t>28 Απρ. 1933</a:t>
            </a:r>
            <a:r>
              <a:rPr lang="en-US" sz="1900" b="1" dirty="0">
                <a:solidFill>
                  <a:srgbClr val="0070C0"/>
                </a:solidFill>
              </a:rPr>
              <a:t>:</a:t>
            </a:r>
            <a:r>
              <a:rPr lang="el-GR" sz="1900" b="1" dirty="0">
                <a:solidFill>
                  <a:srgbClr val="0070C0"/>
                </a:solidFill>
              </a:rPr>
              <a:t> απονομή των πρώτων πτυχίων. Βαθμολογική κλίμακα η 0-4 με βάση το 2. Η 10-βάθμια κλίμακα με βάση το 5 άρχισε να ισχύει από τις 06 Ιουνίου 1936 (Συνεδρία Σχολής 246</a:t>
            </a:r>
            <a:r>
              <a:rPr lang="el-GR" sz="1900" b="1" baseline="30000" dirty="0">
                <a:solidFill>
                  <a:srgbClr val="0070C0"/>
                </a:solidFill>
              </a:rPr>
              <a:t>η</a:t>
            </a:r>
            <a:r>
              <a:rPr lang="el-GR" sz="1900" b="1" dirty="0">
                <a:solidFill>
                  <a:srgbClr val="0070C0"/>
                </a:solidFill>
              </a:rPr>
              <a:t>). </a:t>
            </a:r>
          </a:p>
          <a:p>
            <a:pPr lvl="0" algn="just"/>
            <a:r>
              <a:rPr lang="el-GR" sz="1900" b="1" dirty="0">
                <a:solidFill>
                  <a:srgbClr val="008080"/>
                </a:solidFill>
              </a:rPr>
              <a:t>Από την εποχή αυτή το τμήμα κινείται και ερευνητικά. Σε λίγο δε</a:t>
            </a:r>
            <a:r>
              <a:rPr lang="en-US" sz="1900" b="1" dirty="0">
                <a:solidFill>
                  <a:srgbClr val="008080"/>
                </a:solidFill>
              </a:rPr>
              <a:t>,</a:t>
            </a:r>
            <a:r>
              <a:rPr lang="el-GR" sz="1900" b="1" dirty="0">
                <a:solidFill>
                  <a:srgbClr val="008080"/>
                </a:solidFill>
              </a:rPr>
              <a:t> θα δοθούν  και τα πρώτα διδακτορικά. </a:t>
            </a:r>
          </a:p>
          <a:p>
            <a:pPr lvl="0" algn="just"/>
            <a:r>
              <a:rPr lang="el-GR" sz="1900" b="1" dirty="0"/>
              <a:t>Τον Ιούνιο του 1934 αναγόρευση σε Διδάκτορα </a:t>
            </a:r>
            <a:r>
              <a:rPr lang="el-GR" sz="1900" b="1" dirty="0" smtClean="0"/>
              <a:t>του </a:t>
            </a:r>
            <a:r>
              <a:rPr lang="el-GR" sz="1900" b="1" dirty="0"/>
              <a:t>Ι. </a:t>
            </a:r>
            <a:r>
              <a:rPr lang="el-GR" sz="1900" b="1" dirty="0" smtClean="0"/>
              <a:t>Αναστασιάδη </a:t>
            </a:r>
            <a:r>
              <a:rPr lang="el-GR" sz="1900" b="1" dirty="0"/>
              <a:t>και τον Νοέμβριο του 1935 </a:t>
            </a:r>
            <a:r>
              <a:rPr lang="el-GR" sz="1900" b="1" dirty="0" smtClean="0"/>
              <a:t>του </a:t>
            </a:r>
            <a:r>
              <a:rPr lang="el-GR" sz="1900" b="1" dirty="0"/>
              <a:t>Ι. Παπαδημητρίου μετά από εισήγηση του Βαρόπουλου και στις δύο περιπτώσεις.   </a:t>
            </a: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ΤΑ ΔΥΣΚΟΛΑ ΧΡΟΝΙΑ </a:t>
            </a:r>
          </a:p>
        </p:txBody>
      </p:sp>
      <p:sp>
        <p:nvSpPr>
          <p:cNvPr id="3" name="2 - Θέση περιεχομένου"/>
          <p:cNvSpPr>
            <a:spLocks noGrp="1"/>
          </p:cNvSpPr>
          <p:nvPr>
            <p:ph idx="1"/>
          </p:nvPr>
        </p:nvSpPr>
        <p:spPr/>
        <p:txBody>
          <a:bodyPr>
            <a:normAutofit fontScale="25000" lnSpcReduction="20000"/>
          </a:bodyPr>
          <a:lstStyle/>
          <a:p>
            <a:pPr marL="0" algn="just">
              <a:buNone/>
            </a:pPr>
            <a:r>
              <a:rPr lang="el-GR" sz="7600" b="1" dirty="0">
                <a:solidFill>
                  <a:srgbClr val="002060"/>
                </a:solidFill>
              </a:rPr>
              <a:t>Κατά την περίοδο 1940-1950 το τμήμα Μαθηματικών και όλο το Α.Π.Θ. ζει δύσκολα χρόνια όπως και ολόκληρη η πατρίδα μας λόγω της κατοχής κυρίως. Καθηγητές και προσωπικό κράτησαν όρθιο το Ίδρυμα και το τμήμα. Την περίοδο αυτή οι φοιτητές γράφονται χωρίς εξετάσεις και έτσι το Πανεπιστήμιο μένει ζωντανός φάρος της πνευματικής ύπαρξης της Θεσσαλονίκης. Υπάρχουν μερικά κενά σε Καθηγητές και οι φοιτητές παίρνουν μέρος στην Αντίσταση κατά των κατακτητών. Δημιουργούνται και συσσίτια που προσφέρουν φτωχικό αλλά υπαρκτό γεύμα σχεδόν κάθε μέρα. </a:t>
            </a:r>
          </a:p>
          <a:p>
            <a:pPr marL="0" algn="just">
              <a:buNone/>
            </a:pPr>
            <a:r>
              <a:rPr lang="el-GR" sz="7600" b="1" dirty="0">
                <a:solidFill>
                  <a:srgbClr val="C00000"/>
                </a:solidFill>
              </a:rPr>
              <a:t>Μετά το πρώτο σοκ το τμήμα προσπαθεί να ανακτήσει το αρχικό του σφρίγος και γίνονται και προσλήψεις Καθηγητών και Υφηγητών. </a:t>
            </a:r>
          </a:p>
          <a:p>
            <a:pPr marL="0">
              <a:buNone/>
            </a:pPr>
            <a:endParaRPr lang="el-GR" sz="4000" b="1" dirty="0">
              <a:solidFill>
                <a:srgbClr val="C00000"/>
              </a:solidFill>
            </a:endParaRPr>
          </a:p>
          <a:p>
            <a:pPr lvl="0" algn="just"/>
            <a:r>
              <a:rPr lang="el-GR" sz="7600" b="1" dirty="0"/>
              <a:t>1940 αρχές: Ορκίζονται οι Καθηγητές Ι. Ξανθάκης και Ι. Γρατσιάτος. Είχαν εκλεγεί από το 1939. Διευκόλυναν πολύ τη διδακτική διαδικασία του τμήματος. Μάλιστα ο Ξανθάκης εισήγαγε και το μάθημα «Στοιχεία Λογισμού Πιθανοτήτων και Θεωρίας Σφαλμάτων». Είναι το πρώτο μάθημα που μπαίνει στο Πρόγραμμα Σπουδών του τμήματος  έχοντας σχέση με πιθανότητες, τυχαιότητα, στοχαστική λογική, σφάλματα, κλπ. </a:t>
            </a:r>
          </a:p>
          <a:p>
            <a:pPr lvl="0" algn="just"/>
            <a:r>
              <a:rPr lang="el-GR" sz="7600" b="1" dirty="0"/>
              <a:t>1942 αρχές: Προσλαμβάνεται ο </a:t>
            </a:r>
            <a:r>
              <a:rPr lang="el-GR" sz="7600" b="1" dirty="0" err="1"/>
              <a:t>Μιλτ</a:t>
            </a:r>
            <a:r>
              <a:rPr lang="el-GR" sz="7600" b="1" dirty="0"/>
              <a:t>. Φλωράς ως δάσκαλος των Μαθηματικών.</a:t>
            </a: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a:bodyPr>
          <a:lstStyle/>
          <a:p>
            <a:r>
              <a:rPr lang="el-GR" sz="3200" b="1" dirty="0">
                <a:latin typeface="Comic Sans MS" pitchFamily="66" charset="0"/>
              </a:rPr>
              <a:t>ΤΑ ΔΥΣΚΟΛΑ ΧΡΟΝΙΑ </a:t>
            </a:r>
            <a:endParaRPr lang="el-GR" sz="3200" b="1" dirty="0"/>
          </a:p>
        </p:txBody>
      </p:sp>
      <p:sp>
        <p:nvSpPr>
          <p:cNvPr id="3" name="2 - Θέση περιεχομένου"/>
          <p:cNvSpPr>
            <a:spLocks noGrp="1"/>
          </p:cNvSpPr>
          <p:nvPr>
            <p:ph idx="1"/>
          </p:nvPr>
        </p:nvSpPr>
        <p:spPr>
          <a:xfrm>
            <a:off x="457200" y="1285860"/>
            <a:ext cx="8229600" cy="4840303"/>
          </a:xfrm>
        </p:spPr>
        <p:txBody>
          <a:bodyPr>
            <a:noAutofit/>
          </a:bodyPr>
          <a:lstStyle/>
          <a:p>
            <a:pPr lvl="0" algn="just"/>
            <a:r>
              <a:rPr lang="el-GR" sz="1900" b="1" dirty="0">
                <a:solidFill>
                  <a:srgbClr val="C00000"/>
                </a:solidFill>
              </a:rPr>
              <a:t>1942 Μάης: Ορκίζεται ο Ι. Αναστασιάδης Υφηγητής της Α΄ Έδρας των Μαθηματικών. Η διαδικασία είχε αρχίσει πριν τον Νοέμβριο του 1940 και καθυστέρησε πολύ λόγω απουσίας του Βαρόπουλου.     </a:t>
            </a:r>
          </a:p>
          <a:p>
            <a:pPr lvl="0" algn="just"/>
            <a:r>
              <a:rPr lang="el-GR" sz="1900" b="1" dirty="0">
                <a:solidFill>
                  <a:srgbClr val="008080"/>
                </a:solidFill>
              </a:rPr>
              <a:t>1943 Ιούλιος: Δημοσιεύεται σε ΦΕΚ η ανάθεση διδασκαλίας του ΔΟΛ και της Ανωτέρας Άλγεβρας στον Ι. Αναστασιάδη ως εντεταλμένου Υφηγητή.     </a:t>
            </a:r>
          </a:p>
          <a:p>
            <a:pPr marL="0" algn="just">
              <a:buNone/>
            </a:pPr>
            <a:r>
              <a:rPr lang="el-GR" sz="1800" b="1" dirty="0"/>
              <a:t>Αυτά με τη διδασκαλία. Το Πανεπιστήμιο όμως έχει </a:t>
            </a:r>
            <a:r>
              <a:rPr lang="el-GR" sz="1800" b="1" dirty="0" smtClean="0"/>
              <a:t>καθήκον και </a:t>
            </a:r>
            <a:r>
              <a:rPr lang="el-GR" sz="1800" b="1" dirty="0"/>
              <a:t>στην έρευνα η οποία κατά την περίοδο αυτή γνώρισε μικρή κάμψη (ευνόητο) αλλά δεν μηδενίστηκε χάρη στις προσπάθειες κυρίως του άοκνου Οθ. Πυλαρινού και του Ι. Αναστασιάδη. Δόθηκαν και δύο Διδακτορικά στους Γ. Καζαντζίδη και Μαυρίκιο Μπρίκα. Διδακτορικό δόθηκε το 1945 στον Ν. Μπαγανά (μετέπειτα Καθηγητή στο Πανεπιστήμιο του </a:t>
            </a:r>
            <a:r>
              <a:rPr lang="en-US" sz="1800" b="1" dirty="0"/>
              <a:t>Bordeaux</a:t>
            </a:r>
            <a:r>
              <a:rPr lang="el-GR" sz="1800" b="1" dirty="0"/>
              <a:t> Γαλλία) όπως και στον Μ. Φλωρά. Μέσα στο 1947 ιδρύονται 2 έδρες στο τμήμα: Η Γ΄ Τακτική και μια έκτακτη αυτοτελής. Εκλέγονται στις έδρες αυτές οι Μ. Μπρίκας και Ι. Αναστασιάδης αντίστοιχα. Στο δεύτερο μισό της 10-ετίας 1940-1950 η εκπαίδευση και η δομή των Μαθηματικών σπουδών στο τμήμα επανέρχεται στα προ του πολέμου επίπεδα και μορφή. </a:t>
            </a:r>
            <a:r>
              <a:rPr lang="el-GR" sz="1800" b="1" dirty="0" smtClean="0"/>
              <a:t>Το 1949-1950 διδάχθηκε μόνο ένα </a:t>
            </a:r>
            <a:r>
              <a:rPr lang="el-GR" sz="1800" b="1" dirty="0"/>
              <a:t>νέο μάθημα από τον </a:t>
            </a:r>
            <a:r>
              <a:rPr lang="el-GR" sz="1800" b="1" dirty="0" smtClean="0"/>
              <a:t>Οθ. Πυλαρινό </a:t>
            </a:r>
            <a:r>
              <a:rPr lang="el-GR" sz="1800" b="1" dirty="0"/>
              <a:t>με τίτλο «Μη Ευκλείδειος Γεωμετρία».     </a:t>
            </a:r>
          </a:p>
          <a:p>
            <a:pPr marL="0">
              <a:buNone/>
            </a:pPr>
            <a:endParaRPr lang="el-GR" sz="19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10-ετίες ‘50 &amp; ‘60</a:t>
            </a:r>
          </a:p>
        </p:txBody>
      </p:sp>
      <p:sp>
        <p:nvSpPr>
          <p:cNvPr id="3" name="2 - Θέση περιεχομένου"/>
          <p:cNvSpPr>
            <a:spLocks noGrp="1"/>
          </p:cNvSpPr>
          <p:nvPr>
            <p:ph idx="1"/>
          </p:nvPr>
        </p:nvSpPr>
        <p:spPr>
          <a:xfrm>
            <a:off x="428596" y="1571612"/>
            <a:ext cx="8229600" cy="4525963"/>
          </a:xfrm>
        </p:spPr>
        <p:txBody>
          <a:bodyPr>
            <a:normAutofit fontScale="40000" lnSpcReduction="20000"/>
          </a:bodyPr>
          <a:lstStyle/>
          <a:p>
            <a:pPr algn="just"/>
            <a:r>
              <a:rPr lang="el-GR" sz="5000" b="1" dirty="0">
                <a:solidFill>
                  <a:srgbClr val="C00000"/>
                </a:solidFill>
              </a:rPr>
              <a:t>Μετά το 1950 έχουμε ραγδαία ανάπτυξη του Μαθηματικού τμήματος και έχουμε σχετικά γρήγορους ρυθμούς αύξησης του αριθμού των φοιτητών και των Καθηγητών και προς το τέλος της 10-τίας του ’60 έχουμε 6 Καθηγητές και 1200 περίπου φοιτητές. Πολλοί από τους φοιτητές διέπρεψαν αργότερα και ως Καθηγητές του Τμήματος. Υπάρχει πλούσιο ερευνητικό έργο που φαίνεται από τις δημοσιεύσεις στα Ελληνικά και στα Γαλλικά κυρίως αλλά και στα Αγγλικά. Δόθηκαν Διδακτορικά και Υφηγεσίες. </a:t>
            </a:r>
          </a:p>
          <a:p>
            <a:endParaRPr lang="el-GR" sz="5000" b="1" dirty="0">
              <a:solidFill>
                <a:srgbClr val="C00000"/>
              </a:solidFill>
            </a:endParaRPr>
          </a:p>
          <a:p>
            <a:pPr algn="just"/>
            <a:r>
              <a:rPr lang="el-GR" sz="5000" b="1" dirty="0">
                <a:solidFill>
                  <a:srgbClr val="008080"/>
                </a:solidFill>
              </a:rPr>
              <a:t>Το 1964 ανακοινώνεται από τον Καθηγητή Ι. Αναστασιάδη ότι σύντομα θα εγκατασταθεί Η/Υ στο κτήριο της ΦΜΣ. Λειτούργησε ο Η/Υ με επίβλεψη από το τμήμα Μαθηματικών. Ήταν πολύ σημαντικό βήμα προόδου η εγκατάσταση  του Η/Υ και έδωσε την ευκαιρία σε πολλούς από μας αργότερα να κάνουμε έρευνα και να ετοιμάσουμε τις Διδακτορικές μας Διατριβές. Ήταν μια νέα εποχή. </a:t>
            </a:r>
          </a:p>
          <a:p>
            <a:pPr>
              <a:buNone/>
            </a:pPr>
            <a:r>
              <a:rPr lang="el-GR" sz="4000" dirty="0"/>
              <a:t> </a:t>
            </a: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1970 έως 1982</a:t>
            </a:r>
          </a:p>
        </p:txBody>
      </p:sp>
      <p:sp>
        <p:nvSpPr>
          <p:cNvPr id="3" name="2 - Θέση περιεχομένου"/>
          <p:cNvSpPr>
            <a:spLocks noGrp="1"/>
          </p:cNvSpPr>
          <p:nvPr>
            <p:ph idx="1"/>
          </p:nvPr>
        </p:nvSpPr>
        <p:spPr>
          <a:xfrm>
            <a:off x="457200" y="1500174"/>
            <a:ext cx="8229600" cy="4625989"/>
          </a:xfrm>
        </p:spPr>
        <p:txBody>
          <a:bodyPr>
            <a:normAutofit/>
          </a:bodyPr>
          <a:lstStyle/>
          <a:p>
            <a:pPr algn="just"/>
            <a:r>
              <a:rPr lang="el-GR" sz="1900" b="1" dirty="0">
                <a:solidFill>
                  <a:srgbClr val="0070C0"/>
                </a:solidFill>
              </a:rPr>
              <a:t>Η αυγή της 10-ετίας του ’70 έφερε ανανέωση του Προγράμματος Σπουδών. Μπήκαν τρία καινούρια μαθήματα: «Ηλεκτρονικοί Υπολογιστές», «Αριθμητική Ανάλυση», «Διαφορικές μορφές». Το τμήμα ξανοίγεται προς τα εφαρμοσμένα αντικείμενα που είναι πρωτοποριακά και εκτός Ελλάδας εκείνη την εποχή. Το Πρόγραμμα περιέχει και μεγάλο αριθμό μαθημάτων επιλογής για πρώτη φορά. </a:t>
            </a:r>
          </a:p>
          <a:p>
            <a:pPr algn="just"/>
            <a:r>
              <a:rPr lang="el-GR" sz="1900" b="1" dirty="0">
                <a:solidFill>
                  <a:srgbClr val="008080"/>
                </a:solidFill>
              </a:rPr>
              <a:t>Το 1975 η Σύγκλητος του Α.Π.Θ. με Πρύτανη τον Ι. Αναστασιάδη καθιερώνει τη Δημοτική Γλώσσα για το Ίδρυμα.    </a:t>
            </a:r>
            <a:endParaRPr lang="en-US" sz="1900" b="1" dirty="0">
              <a:solidFill>
                <a:srgbClr val="008080"/>
              </a:solidFill>
            </a:endParaRPr>
          </a:p>
          <a:p>
            <a:pPr marL="0" indent="0" algn="just">
              <a:buNone/>
            </a:pPr>
            <a:endParaRPr lang="el-GR" sz="1900" b="1" dirty="0">
              <a:solidFill>
                <a:srgbClr val="008080"/>
              </a:solidFill>
            </a:endParaRPr>
          </a:p>
          <a:p>
            <a:pPr>
              <a:buNone/>
            </a:pPr>
            <a:r>
              <a:rPr lang="el-GR" sz="1900" dirty="0"/>
              <a:t>Επίσης:</a:t>
            </a:r>
          </a:p>
          <a:p>
            <a:pPr lvl="0" algn="just"/>
            <a:r>
              <a:rPr lang="el-GR" sz="1900" b="1" dirty="0">
                <a:solidFill>
                  <a:srgbClr val="C00000"/>
                </a:solidFill>
              </a:rPr>
              <a:t>1975 Νοέμβριος: Εκλέγεται στην Γ΄ Τακτική έδρα της Μαθηματικής επιστήμης  ο Στρατής ΚΟΥΝΙΑΣ ως έκτακτος Καθηγητής.</a:t>
            </a:r>
          </a:p>
          <a:p>
            <a:pPr lvl="0" algn="just"/>
            <a:r>
              <a:rPr lang="el-GR" sz="1900" b="1" dirty="0">
                <a:solidFill>
                  <a:schemeClr val="accent6">
                    <a:lumMod val="75000"/>
                  </a:schemeClr>
                </a:solidFill>
              </a:rPr>
              <a:t>1976</a:t>
            </a:r>
            <a:r>
              <a:rPr lang="en-US" sz="1900" b="1" dirty="0">
                <a:solidFill>
                  <a:schemeClr val="accent6">
                    <a:lumMod val="75000"/>
                  </a:schemeClr>
                </a:solidFill>
              </a:rPr>
              <a:t>:</a:t>
            </a:r>
            <a:r>
              <a:rPr lang="el-GR" sz="1900" b="1" dirty="0">
                <a:solidFill>
                  <a:schemeClr val="accent6">
                    <a:lumMod val="75000"/>
                  </a:schemeClr>
                </a:solidFill>
              </a:rPr>
              <a:t> Ιδρύονται 2 Έδρες Εφαρμοσμένων Μαθηματικών.</a:t>
            </a:r>
          </a:p>
          <a:p>
            <a:pPr>
              <a:buNone/>
            </a:pPr>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latin typeface="Comic Sans MS" pitchFamily="66" charset="0"/>
              </a:rPr>
              <a:t>1970 έως 1982</a:t>
            </a:r>
          </a:p>
        </p:txBody>
      </p:sp>
      <p:sp>
        <p:nvSpPr>
          <p:cNvPr id="3" name="2 - Θέση περιεχομένου"/>
          <p:cNvSpPr>
            <a:spLocks noGrp="1"/>
          </p:cNvSpPr>
          <p:nvPr>
            <p:ph idx="1"/>
          </p:nvPr>
        </p:nvSpPr>
        <p:spPr/>
        <p:txBody>
          <a:bodyPr>
            <a:normAutofit fontScale="77500" lnSpcReduction="20000"/>
          </a:bodyPr>
          <a:lstStyle/>
          <a:p>
            <a:pPr lvl="0" algn="just"/>
            <a:r>
              <a:rPr lang="el-GR" sz="2700" b="1" dirty="0">
                <a:solidFill>
                  <a:schemeClr val="accent6">
                    <a:lumMod val="50000"/>
                  </a:schemeClr>
                </a:solidFill>
              </a:rPr>
              <a:t>1979</a:t>
            </a:r>
            <a:r>
              <a:rPr lang="en-US" sz="2700" b="1" dirty="0">
                <a:solidFill>
                  <a:schemeClr val="accent6">
                    <a:lumMod val="50000"/>
                  </a:schemeClr>
                </a:solidFill>
              </a:rPr>
              <a:t>:</a:t>
            </a:r>
            <a:r>
              <a:rPr lang="el-GR" sz="2700" b="1" dirty="0">
                <a:solidFill>
                  <a:schemeClr val="accent6">
                    <a:lumMod val="50000"/>
                  </a:schemeClr>
                </a:solidFill>
              </a:rPr>
              <a:t> Θεσπίζονται ακόμη 3 Έδρες με κατεύθυνση Εφαρμοσμένων Μαθηματικών. Οι 5 έδρες αυτές περιλαμβάνουν στα αντικείμενά τους: «Η/Υ», «Γραμμικό Προγραμματισμό»,</a:t>
            </a:r>
            <a:r>
              <a:rPr lang="en-US" sz="2700" b="1" dirty="0">
                <a:solidFill>
                  <a:schemeClr val="accent6">
                    <a:lumMod val="50000"/>
                  </a:schemeClr>
                </a:solidFill>
              </a:rPr>
              <a:t> </a:t>
            </a:r>
            <a:r>
              <a:rPr lang="el-GR" sz="2700" b="1" dirty="0">
                <a:solidFill>
                  <a:schemeClr val="accent6">
                    <a:lumMod val="50000"/>
                  </a:schemeClr>
                </a:solidFill>
              </a:rPr>
              <a:t>«Επιχειρησιακή Έρευνα», «Κυβερνητική», «Θεωρία Πληροφοριών», «Εφαρμοσμένη Στατιστική», «Θεωρία Ελέγχου</a:t>
            </a:r>
            <a:r>
              <a:rPr lang="el-GR" sz="2700" b="1">
                <a:solidFill>
                  <a:schemeClr val="accent6">
                    <a:lumMod val="50000"/>
                  </a:schemeClr>
                </a:solidFill>
              </a:rPr>
              <a:t>», </a:t>
            </a:r>
            <a:r>
              <a:rPr lang="el-GR" sz="2700" b="1" smtClean="0">
                <a:solidFill>
                  <a:schemeClr val="accent6">
                    <a:lumMod val="50000"/>
                  </a:schemeClr>
                </a:solidFill>
              </a:rPr>
              <a:t>«Θεωρία </a:t>
            </a:r>
            <a:r>
              <a:rPr lang="el-GR" sz="2700" b="1" dirty="0">
                <a:solidFill>
                  <a:schemeClr val="accent6">
                    <a:lumMod val="50000"/>
                  </a:schemeClr>
                </a:solidFill>
              </a:rPr>
              <a:t>Επικοινωνιών». Αργότερα οι 4 από τις 5 έδρες πληρώθηκαν στο χρονικό διάστημα 1980-1982. </a:t>
            </a:r>
          </a:p>
          <a:p>
            <a:pPr marL="0" lvl="0" indent="0" algn="just">
              <a:buNone/>
            </a:pPr>
            <a:endParaRPr lang="el-GR" sz="2700" b="1" dirty="0">
              <a:solidFill>
                <a:schemeClr val="accent6">
                  <a:lumMod val="50000"/>
                </a:schemeClr>
              </a:solidFill>
            </a:endParaRPr>
          </a:p>
          <a:p>
            <a:pPr lvl="0" algn="just"/>
            <a:r>
              <a:rPr lang="el-GR" sz="2700" b="1" dirty="0">
                <a:solidFill>
                  <a:srgbClr val="008080"/>
                </a:solidFill>
              </a:rPr>
              <a:t>Επίσης την περίοδο 1975-1982 παρατηρείται οργασμός ερευνητικός και απονέμονται 23 Διδακτορικά. Οι περισσότεροι από τους νέους Διδάκτορες παραμένουν στο τμήμα δραστηριοποιούμενοι διδακτικά και το 1982 αποτελούν την πρώτη μαζική ομάδα Μελών ΔΕΠ που φέρνει ο Νόμος Πλαίσιο (Ενιαίος Φορέας Διδασκόντων Ν.Δ. 1268/1982). Ο 1268/82 αποτελεί τη μεγάλη καμπή στο γίγνεσθαι των Ελληνικών Α.Ε.Ι. και μαζί με τις επόμενες νομοθετικές πρωτοβουλίες έγινε η μηχανή που ώθησε τα Ελληνικά Α.Ε.Ι. ώστε να είναι συγκρίσιμα με τα υπόλοιπα Α.Ε.Ι. της Ε.Ε. αλλά και ευρύτερα.   </a:t>
            </a:r>
          </a:p>
          <a:p>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96908"/>
          </a:xfrm>
        </p:spPr>
        <p:txBody>
          <a:bodyPr>
            <a:normAutofit/>
          </a:bodyPr>
          <a:lstStyle/>
          <a:p>
            <a:r>
              <a:rPr lang="el-GR" sz="3200" b="1" dirty="0">
                <a:latin typeface="Comic Sans MS" pitchFamily="66" charset="0"/>
              </a:rPr>
              <a:t>1982 και ΜΕΤΑ</a:t>
            </a:r>
            <a:endParaRPr lang="el-GR" sz="3200" b="1" dirty="0"/>
          </a:p>
        </p:txBody>
      </p:sp>
      <p:sp>
        <p:nvSpPr>
          <p:cNvPr id="3" name="2 - Θέση περιεχομένου"/>
          <p:cNvSpPr>
            <a:spLocks noGrp="1"/>
          </p:cNvSpPr>
          <p:nvPr>
            <p:ph idx="1"/>
          </p:nvPr>
        </p:nvSpPr>
        <p:spPr>
          <a:xfrm>
            <a:off x="457200" y="1142984"/>
            <a:ext cx="8229600" cy="4983179"/>
          </a:xfrm>
        </p:spPr>
        <p:txBody>
          <a:bodyPr>
            <a:noAutofit/>
          </a:bodyPr>
          <a:lstStyle/>
          <a:p>
            <a:pPr algn="just"/>
            <a:r>
              <a:rPr lang="el-GR" sz="1900" b="1" dirty="0">
                <a:solidFill>
                  <a:srgbClr val="008080"/>
                </a:solidFill>
              </a:rPr>
              <a:t>Από το καλοκαίρι του 1982, όπως προαναφέρθηκε, τα Ελληνικά Α.Ε.Ι., με εργαλείο τους τον Νόμο 1268/82 απογειώνονται. Το αυτό ισχύει και για το τμήμα Μαθηματικών. Επίκεντρο λειτουργίας με τον 1268 είναι τώρα το Τμήμα και όχι η Σχολή. Ο Πρόεδρος του τμήματος περιβάλλεται με αρμοδιότητες και είναι παντοδύναμος. Πρώτος Πρόεδρος στο τμήμα Μαθηματικών Α.Π.Θ. εκλέγεται ο Στρατής ΚΟΥΝΙΑΣ. Δημιουργούνται 5 τομείς (δεν υπάρχουν πια έδρες). Αυτοί είναι: </a:t>
            </a:r>
          </a:p>
          <a:p>
            <a:pPr lvl="0">
              <a:spcBef>
                <a:spcPts val="0"/>
              </a:spcBef>
            </a:pPr>
            <a:r>
              <a:rPr lang="el-GR" sz="1900" b="1" dirty="0">
                <a:solidFill>
                  <a:srgbClr val="C00000"/>
                </a:solidFill>
              </a:rPr>
              <a:t>Τομέας Άλγεβρας, Θεωρίας Αριθμών &amp; Μαθηματικής Λογικής</a:t>
            </a:r>
          </a:p>
          <a:p>
            <a:pPr lvl="0">
              <a:spcBef>
                <a:spcPts val="0"/>
              </a:spcBef>
            </a:pPr>
            <a:r>
              <a:rPr lang="el-GR" sz="1900" b="1" dirty="0">
                <a:solidFill>
                  <a:srgbClr val="C00000"/>
                </a:solidFill>
              </a:rPr>
              <a:t>Τομέας Μαθηματικής Ανάλυσης</a:t>
            </a:r>
          </a:p>
          <a:p>
            <a:pPr lvl="0">
              <a:spcBef>
                <a:spcPts val="0"/>
              </a:spcBef>
            </a:pPr>
            <a:r>
              <a:rPr lang="el-GR" sz="1900" b="1" dirty="0">
                <a:solidFill>
                  <a:srgbClr val="C00000"/>
                </a:solidFill>
              </a:rPr>
              <a:t>Τομέας Γεωμετρίας</a:t>
            </a:r>
          </a:p>
          <a:p>
            <a:pPr lvl="0">
              <a:spcBef>
                <a:spcPts val="0"/>
              </a:spcBef>
            </a:pPr>
            <a:r>
              <a:rPr lang="el-GR" sz="1900" b="1" dirty="0">
                <a:solidFill>
                  <a:srgbClr val="C00000"/>
                </a:solidFill>
              </a:rPr>
              <a:t>Τομέας Επιστήμης Υπολογιστών &amp; Αριθμητικής Ανάλυσης </a:t>
            </a:r>
          </a:p>
          <a:p>
            <a:pPr lvl="0">
              <a:spcBef>
                <a:spcPts val="0"/>
              </a:spcBef>
            </a:pPr>
            <a:r>
              <a:rPr lang="el-GR" sz="1900" b="1" dirty="0">
                <a:solidFill>
                  <a:srgbClr val="C00000"/>
                </a:solidFill>
              </a:rPr>
              <a:t>Τομέας Στατιστικής &amp; Επιχειρησιακής Έρευνας. </a:t>
            </a:r>
            <a:endParaRPr lang="el-GR" sz="1900" b="1" dirty="0">
              <a:solidFill>
                <a:srgbClr val="008080"/>
              </a:solidFill>
            </a:endParaRPr>
          </a:p>
          <a:p>
            <a:pPr marL="0" algn="just">
              <a:spcBef>
                <a:spcPts val="0"/>
              </a:spcBef>
              <a:buNone/>
            </a:pPr>
            <a:r>
              <a:rPr lang="el-GR" sz="1900" b="1" dirty="0">
                <a:solidFill>
                  <a:srgbClr val="008080"/>
                </a:solidFill>
              </a:rPr>
              <a:t>Υπάρχουν 2 κατευθύνσεις στο τμήμα που αριθμεί λίγο λιγότερα από 40 μέλη ΔΕΠ: Τα Καθαρά (</a:t>
            </a:r>
            <a:r>
              <a:rPr lang="en-US" sz="1900" b="1" dirty="0">
                <a:solidFill>
                  <a:srgbClr val="008080"/>
                </a:solidFill>
              </a:rPr>
              <a:t>Pure</a:t>
            </a:r>
            <a:r>
              <a:rPr lang="el-GR" sz="1900" b="1" dirty="0">
                <a:solidFill>
                  <a:srgbClr val="008080"/>
                </a:solidFill>
              </a:rPr>
              <a:t>) και τα Εφαρμοσμένα Μαθηματικά (</a:t>
            </a:r>
            <a:r>
              <a:rPr lang="en-US" sz="1900" b="1" dirty="0">
                <a:solidFill>
                  <a:srgbClr val="008080"/>
                </a:solidFill>
              </a:rPr>
              <a:t>Applied</a:t>
            </a:r>
            <a:r>
              <a:rPr lang="el-GR" sz="1900" b="1" dirty="0">
                <a:solidFill>
                  <a:srgbClr val="008080"/>
                </a:solidFill>
              </a:rPr>
              <a:t>). Η Σχολή ονομάζεται Σχολή Θετικών Επιστημών. Τα μέλη ΔΕΠ ήταν σε λίγο καιρό 43 (μέγιστος αριθμός) γιατί προστίθενται και οι νέοι Διδάκτορες με εκλογή σε προσωποπαγείς θέσεις.   </a:t>
            </a:r>
          </a:p>
          <a:p>
            <a:pPr marL="0"/>
            <a:endParaRPr lang="el-GR" sz="1800" dirty="0"/>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1563</Words>
  <Application>Microsoft Office PowerPoint</Application>
  <PresentationFormat>Προβολή στην οθόνη (4:3)</PresentationFormat>
  <Paragraphs>93</Paragraphs>
  <Slides>12</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ΣΠΟΥΔΑΖΟΝΤΑΣ στο Τμήμα ΜΑΘΗΜΑΤΙΚΩΝ Α.Π.Θ. </vt:lpstr>
      <vt:lpstr>ΙΔΡΥΣΗ ΚΑΙ ΠΡΩΤΑ ΒΗΜΑΤΑ</vt:lpstr>
      <vt:lpstr>ΙΔΡΥΣΗ ΚΑΙ ΠΡΩΤΑ ΒΗΜΑΤΑ</vt:lpstr>
      <vt:lpstr>ΤΑ ΔΥΣΚΟΛΑ ΧΡΟΝΙΑ </vt:lpstr>
      <vt:lpstr>ΤΑ ΔΥΣΚΟΛΑ ΧΡΟΝΙΑ </vt:lpstr>
      <vt:lpstr>10-ετίες ‘50 &amp; ‘60</vt:lpstr>
      <vt:lpstr>1970 έως 1982</vt:lpstr>
      <vt:lpstr>1970 έως 1982</vt:lpstr>
      <vt:lpstr>1982 και ΜΕΤΑ</vt:lpstr>
      <vt:lpstr>1982 και ΜΕΤΑ</vt:lpstr>
      <vt:lpstr>1982 και ΜΕΤΑ</vt:lpstr>
      <vt:lpstr>Ε Υ Χ Α Ρ Ι Σ Τ Ω    πολύ για την προσοχή σας!!!!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ΣΠΟΥΔΑΖΟΝΤΑΣ στο τμήμα ΜΑΘΗΜΑΤΙΚΩΝ Α.Π.Θ.:</dc:title>
  <dc:creator>user</dc:creator>
  <cp:lastModifiedBy>user</cp:lastModifiedBy>
  <cp:revision>20</cp:revision>
  <dcterms:created xsi:type="dcterms:W3CDTF">2024-02-19T10:29:06Z</dcterms:created>
  <dcterms:modified xsi:type="dcterms:W3CDTF">2024-02-26T20:04:14Z</dcterms:modified>
</cp:coreProperties>
</file>